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265" r:id="rId3"/>
    <p:sldId id="266" r:id="rId4"/>
    <p:sldId id="258" r:id="rId5"/>
    <p:sldId id="269" r:id="rId6"/>
    <p:sldId id="270" r:id="rId7"/>
    <p:sldId id="332" r:id="rId8"/>
    <p:sldId id="316" r:id="rId9"/>
    <p:sldId id="321" r:id="rId10"/>
    <p:sldId id="333" r:id="rId11"/>
    <p:sldId id="263" r:id="rId12"/>
    <p:sldId id="272" r:id="rId13"/>
    <p:sldId id="334" r:id="rId14"/>
    <p:sldId id="271" r:id="rId15"/>
    <p:sldId id="351" r:id="rId16"/>
    <p:sldId id="274" r:id="rId17"/>
    <p:sldId id="346" r:id="rId18"/>
    <p:sldId id="364" r:id="rId19"/>
    <p:sldId id="320" r:id="rId20"/>
    <p:sldId id="289" r:id="rId21"/>
    <p:sldId id="353" r:id="rId22"/>
    <p:sldId id="348" r:id="rId23"/>
    <p:sldId id="355" r:id="rId24"/>
    <p:sldId id="261" r:id="rId25"/>
    <p:sldId id="288" r:id="rId26"/>
    <p:sldId id="294" r:id="rId27"/>
    <p:sldId id="356" r:id="rId28"/>
    <p:sldId id="306" r:id="rId29"/>
    <p:sldId id="365" r:id="rId30"/>
    <p:sldId id="257" r:id="rId31"/>
    <p:sldId id="278" r:id="rId32"/>
    <p:sldId id="285" r:id="rId33"/>
    <p:sldId id="284" r:id="rId34"/>
    <p:sldId id="279" r:id="rId35"/>
    <p:sldId id="360" r:id="rId36"/>
    <p:sldId id="280" r:id="rId37"/>
    <p:sldId id="339" r:id="rId38"/>
    <p:sldId id="260" r:id="rId39"/>
    <p:sldId id="310" r:id="rId40"/>
    <p:sldId id="312" r:id="rId41"/>
    <p:sldId id="357" r:id="rId42"/>
    <p:sldId id="313" r:id="rId43"/>
    <p:sldId id="358" r:id="rId44"/>
    <p:sldId id="314" r:id="rId45"/>
    <p:sldId id="359" r:id="rId46"/>
    <p:sldId id="362" r:id="rId47"/>
    <p:sldId id="315" r:id="rId48"/>
    <p:sldId id="343" r:id="rId49"/>
    <p:sldId id="363" r:id="rId50"/>
    <p:sldId id="361" r:id="rId51"/>
    <p:sldId id="296" r:id="rId52"/>
    <p:sldId id="330" r:id="rId53"/>
    <p:sldId id="309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8DA598-7F86-4727-AB44-357DD9C4F31D}" v="86" dt="2019-11-19T20:39:46.437"/>
    <p1510:client id="{8A93A3C3-E641-4CFB-8ECD-ADB95114C327}" v="4" dt="2019-11-20T15:12:01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88" autoAdjust="0"/>
    <p:restoredTop sz="67909" autoAdjust="0"/>
  </p:normalViewPr>
  <p:slideViewPr>
    <p:cSldViewPr snapToGrid="0">
      <p:cViewPr varScale="1">
        <p:scale>
          <a:sx n="87" d="100"/>
          <a:sy n="87" d="100"/>
        </p:scale>
        <p:origin x="11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5/10/relationships/revisionInfo" Target="revisionInfo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CA501-D548-4638-AE39-3ABA8D6B78DD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1037B-4A6F-40DD-82AF-97C6538FA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65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A0D63-FAFB-4916-9458-D5EEDBD26304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5B9F9-C814-47E0-943F-E2C7F35E5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28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2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02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07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33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65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443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89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65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4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86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27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254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80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18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996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28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3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43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77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8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02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38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014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615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610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15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255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343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901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787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82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960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78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634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531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74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679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095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154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991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19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3634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848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09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392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6402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306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825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08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09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8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78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D5B9F9-C814-47E0-943F-E2C7F35E51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5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5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47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088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28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043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57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012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90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483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6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4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0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2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544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73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23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Your Online Professional Identity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November 2019</a:t>
            </a:r>
          </a:p>
        </p:txBody>
      </p:sp>
    </p:spTree>
    <p:extLst>
      <p:ext uri="{BB962C8B-B14F-4D97-AF65-F5344CB8AC3E}">
        <p14:creationId xmlns:p14="http://schemas.microsoft.com/office/powerpoint/2010/main" val="205629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Identity Tools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7677" y="2389718"/>
            <a:ext cx="3135691" cy="3859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Individuals</a:t>
            </a:r>
          </a:p>
          <a:p>
            <a:r>
              <a:rPr lang="en-US" dirty="0"/>
              <a:t>Academia.edu</a:t>
            </a:r>
          </a:p>
          <a:p>
            <a:r>
              <a:rPr lang="en-US" dirty="0"/>
              <a:t>Research Gate</a:t>
            </a:r>
          </a:p>
          <a:p>
            <a:r>
              <a:rPr lang="en-US" dirty="0"/>
              <a:t>Google Scholar</a:t>
            </a:r>
          </a:p>
          <a:p>
            <a:r>
              <a:rPr lang="en-US" dirty="0"/>
              <a:t>Scopus Author ID</a:t>
            </a:r>
          </a:p>
          <a:p>
            <a:r>
              <a:rPr lang="en-US" dirty="0" err="1"/>
              <a:t>Publons</a:t>
            </a:r>
            <a:endParaRPr lang="en-US" dirty="0"/>
          </a:p>
          <a:p>
            <a:r>
              <a:rPr lang="en-US" dirty="0"/>
              <a:t>ORCID*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4538" y="2377315"/>
            <a:ext cx="2814576" cy="3443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Institutions</a:t>
            </a:r>
          </a:p>
          <a:p>
            <a:r>
              <a:rPr lang="en-US" dirty="0"/>
              <a:t>PURE</a:t>
            </a:r>
          </a:p>
          <a:p>
            <a:r>
              <a:rPr lang="en-US" dirty="0"/>
              <a:t>VIVO</a:t>
            </a:r>
          </a:p>
          <a:p>
            <a:r>
              <a:rPr lang="en-US" dirty="0"/>
              <a:t>PLUMX</a:t>
            </a:r>
          </a:p>
          <a:p>
            <a:r>
              <a:rPr lang="en-US" dirty="0"/>
              <a:t>ORCID*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/>
              <a:t>   </a:t>
            </a:r>
            <a:endParaRPr lang="en-US" dirty="0"/>
          </a:p>
          <a:p>
            <a:endParaRPr lang="en-US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8386291" y="2389718"/>
            <a:ext cx="2881265" cy="3443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Either/Or</a:t>
            </a:r>
          </a:p>
          <a:p>
            <a:r>
              <a:rPr lang="en-US" dirty="0" err="1"/>
              <a:t>Linkedin</a:t>
            </a:r>
            <a:endParaRPr lang="en-US" dirty="0"/>
          </a:p>
          <a:p>
            <a:r>
              <a:rPr lang="en-US" dirty="0"/>
              <a:t>Twitter</a:t>
            </a:r>
          </a:p>
          <a:p>
            <a:r>
              <a:rPr lang="en-US" dirty="0"/>
              <a:t>Blogs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317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8436" y="681471"/>
            <a:ext cx="9737336" cy="2992904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Perhaps the rare and simple pleasure of being seen for what one is compensates for the misery of being it.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3"/>
          </p:nvPr>
        </p:nvSpPr>
        <p:spPr>
          <a:xfrm>
            <a:off x="1714525" y="5966706"/>
            <a:ext cx="8752299" cy="426812"/>
          </a:xfrm>
        </p:spPr>
        <p:txBody>
          <a:bodyPr>
            <a:normAutofit fontScale="62500" lnSpcReduction="20000"/>
          </a:bodyPr>
          <a:lstStyle/>
          <a:p>
            <a:r>
              <a:rPr lang="en-US" sz="2000" dirty="0"/>
              <a:t>MARGARET DRABBLE, </a:t>
            </a:r>
            <a:r>
              <a:rPr lang="en-US" sz="2000" i="1" dirty="0"/>
              <a:t>A Summer Bird-Cage</a:t>
            </a:r>
            <a:br>
              <a:rPr lang="en-US" i="1" dirty="0"/>
            </a:br>
            <a:r>
              <a:rPr lang="en-US" dirty="0"/>
              <a:t>http://notable-quotes.com/i/identity_quotes_iv.html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66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academics &amp; Professionals</a:t>
            </a:r>
          </a:p>
        </p:txBody>
      </p:sp>
    </p:spTree>
    <p:extLst>
      <p:ext uri="{BB962C8B-B14F-4D97-AF65-F5344CB8AC3E}">
        <p14:creationId xmlns:p14="http://schemas.microsoft.com/office/powerpoint/2010/main" val="395120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409619"/>
              </p:ext>
            </p:extLst>
          </p:nvPr>
        </p:nvGraphicFramePr>
        <p:xfrm>
          <a:off x="571502" y="118196"/>
          <a:ext cx="11136084" cy="6344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8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8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9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INSTITUTION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Showcase research and scholarship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ym typeface="Webdings" panose="05030102010509060703" pitchFamily="18" charset="2"/>
                        </a:rPr>
                        <a:t></a:t>
                      </a:r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lang="en-US" sz="4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Share publications, 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presentations and more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lang="en-US" sz="4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Serve as a record of professional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lang="en-US" sz="4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98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Serve as a record of publications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lang="en-US" sz="4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lang="en-US" sz="4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87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Demonstrate impact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lang="en-US" sz="4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lang="en-US" sz="4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0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Provides opportunities for networking and collaboration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lang="en-US" sz="4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ebdings" panose="05030102010509060703" pitchFamily="18" charset="2"/>
                        </a:rPr>
                        <a:t></a:t>
                      </a:r>
                      <a:endParaRPr lang="en-US" sz="4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093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18" y="195073"/>
            <a:ext cx="10353761" cy="947928"/>
          </a:xfrm>
        </p:spPr>
        <p:txBody>
          <a:bodyPr/>
          <a:lstStyle/>
          <a:p>
            <a:r>
              <a:rPr lang="en-US" dirty="0"/>
              <a:t>Academia.edu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2918" y="1649185"/>
            <a:ext cx="6091163" cy="488224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/>
              <a:t>1,000,000+ academics &amp; researcher</a:t>
            </a:r>
          </a:p>
          <a:p>
            <a:pPr marL="0" indent="0">
              <a:buNone/>
            </a:pPr>
            <a:r>
              <a:rPr lang="en-US" dirty="0"/>
              <a:t>Free Account</a:t>
            </a:r>
          </a:p>
          <a:p>
            <a:r>
              <a:rPr lang="en-US" dirty="0"/>
              <a:t>Basic Analytics – for papers that are uploaded</a:t>
            </a:r>
          </a:p>
          <a:p>
            <a:r>
              <a:rPr lang="en-US" dirty="0"/>
              <a:t>Basic profile </a:t>
            </a:r>
          </a:p>
          <a:p>
            <a:r>
              <a:rPr lang="en-US" dirty="0"/>
              <a:t>Upload papers</a:t>
            </a:r>
          </a:p>
          <a:p>
            <a:r>
              <a:rPr lang="en-US" dirty="0"/>
              <a:t>Email notifications – default = all</a:t>
            </a:r>
          </a:p>
          <a:p>
            <a:r>
              <a:rPr lang="en-US" dirty="0"/>
              <a:t>Sessions -  Share drafts for feedback</a:t>
            </a:r>
          </a:p>
          <a:p>
            <a:r>
              <a:rPr lang="en-US" dirty="0"/>
              <a:t>Contacts – Google/Facebook/Twitter/Yahoo</a:t>
            </a:r>
          </a:p>
          <a:p>
            <a:endParaRPr lang="en-US" dirty="0"/>
          </a:p>
          <a:p>
            <a:endParaRPr lang="en-US" sz="1600" dirty="0"/>
          </a:p>
          <a:p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8438" y="1650651"/>
            <a:ext cx="4262598" cy="4394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*Premium Account</a:t>
            </a:r>
          </a:p>
          <a:p>
            <a:pPr lvl="1"/>
            <a:r>
              <a:rPr lang="en-US" sz="2000" dirty="0"/>
              <a:t>Readers</a:t>
            </a:r>
          </a:p>
          <a:p>
            <a:pPr lvl="1"/>
            <a:r>
              <a:rPr lang="en-US" sz="2000" dirty="0"/>
              <a:t>Mentions</a:t>
            </a:r>
          </a:p>
          <a:p>
            <a:pPr lvl="1"/>
            <a:r>
              <a:rPr lang="en-US" sz="2000" dirty="0"/>
              <a:t>Expanded analytics</a:t>
            </a:r>
          </a:p>
          <a:p>
            <a:pPr lvl="1"/>
            <a:r>
              <a:rPr lang="en-US" sz="2000" dirty="0"/>
              <a:t>Advanced search</a:t>
            </a:r>
          </a:p>
          <a:p>
            <a:pPr lvl="1"/>
            <a:r>
              <a:rPr lang="en-US" sz="2000" dirty="0"/>
              <a:t>Search Alerts</a:t>
            </a:r>
          </a:p>
          <a:p>
            <a:pPr lvl="1"/>
            <a:r>
              <a:rPr lang="en-US" sz="2000" dirty="0"/>
              <a:t>Profile Visitors</a:t>
            </a:r>
          </a:p>
          <a:p>
            <a:pPr lvl="1"/>
            <a:r>
              <a:rPr lang="en-US" sz="2000" dirty="0"/>
              <a:t>Personal website</a:t>
            </a:r>
          </a:p>
          <a:p>
            <a:pPr lvl="1"/>
            <a:r>
              <a:rPr lang="en-US" sz="2000" dirty="0"/>
              <a:t>Grants</a:t>
            </a:r>
          </a:p>
          <a:p>
            <a:endParaRPr lang="en-US" dirty="0"/>
          </a:p>
          <a:p>
            <a:pPr marL="3240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44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61" y="444138"/>
            <a:ext cx="11660750" cy="582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8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49714"/>
            <a:ext cx="10353761" cy="1326321"/>
          </a:xfrm>
        </p:spPr>
        <p:txBody>
          <a:bodyPr/>
          <a:lstStyle/>
          <a:p>
            <a:r>
              <a:rPr lang="en-US" dirty="0"/>
              <a:t>Research 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1" y="2656332"/>
            <a:ext cx="6537959" cy="3998468"/>
          </a:xfrm>
        </p:spPr>
        <p:txBody>
          <a:bodyPr>
            <a:noAutofit/>
          </a:bodyPr>
          <a:lstStyle/>
          <a:p>
            <a:r>
              <a:rPr lang="en-US" dirty="0"/>
              <a:t>Over 15 million users</a:t>
            </a:r>
          </a:p>
          <a:p>
            <a:r>
              <a:rPr lang="en-US" dirty="0"/>
              <a:t>Free to join  (institutional email required)</a:t>
            </a:r>
          </a:p>
          <a:p>
            <a:r>
              <a:rPr lang="en-US" dirty="0"/>
              <a:t>Share publications and publish data</a:t>
            </a:r>
          </a:p>
          <a:p>
            <a:r>
              <a:rPr lang="en-US" dirty="0"/>
              <a:t>Recruitment - Research-focused job board</a:t>
            </a:r>
          </a:p>
          <a:p>
            <a:r>
              <a:rPr lang="en-US" dirty="0"/>
              <a:t>Messages - Connect and collaborate with colleagues, peers and others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656333"/>
            <a:ext cx="5094154" cy="3534402"/>
          </a:xfrm>
        </p:spPr>
        <p:txBody>
          <a:bodyPr>
            <a:normAutofit/>
          </a:bodyPr>
          <a:lstStyle/>
          <a:p>
            <a:r>
              <a:rPr lang="en-US" dirty="0"/>
              <a:t>Account Info</a:t>
            </a:r>
          </a:p>
          <a:p>
            <a:pPr lvl="1"/>
            <a:r>
              <a:rPr lang="en-US" sz="2000" dirty="0"/>
              <a:t>Overview – research area, etc.</a:t>
            </a:r>
          </a:p>
          <a:p>
            <a:pPr lvl="1"/>
            <a:r>
              <a:rPr lang="en-US" sz="2000" dirty="0"/>
              <a:t>Research </a:t>
            </a:r>
            <a:r>
              <a:rPr lang="en-US" sz="2000"/>
              <a:t>- upload  </a:t>
            </a:r>
            <a:r>
              <a:rPr lang="en-US" sz="2000" dirty="0"/>
              <a:t>publications</a:t>
            </a:r>
          </a:p>
          <a:p>
            <a:pPr lvl="1"/>
            <a:r>
              <a:rPr lang="en-US" sz="2000" dirty="0"/>
              <a:t>Info – skills/expertise</a:t>
            </a:r>
          </a:p>
          <a:p>
            <a:pPr lvl="1"/>
            <a:r>
              <a:rPr lang="en-US" sz="2000" dirty="0"/>
              <a:t>Scores -  RG Score, H-index</a:t>
            </a:r>
          </a:p>
          <a:p>
            <a:pPr lvl="1"/>
            <a:r>
              <a:rPr lang="en-US" sz="2000" dirty="0"/>
              <a:t>Stats -  reads, citations, etc.</a:t>
            </a:r>
          </a:p>
          <a:p>
            <a:pPr lvl="1"/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48641" y="1262527"/>
            <a:ext cx="10718915" cy="1080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“…is the professional network for scientists and researchers…to share, discover, and discuss research.  </a:t>
            </a:r>
          </a:p>
        </p:txBody>
      </p:sp>
    </p:spTree>
    <p:extLst>
      <p:ext uri="{BB962C8B-B14F-4D97-AF65-F5344CB8AC3E}">
        <p14:creationId xmlns:p14="http://schemas.microsoft.com/office/powerpoint/2010/main" val="2598696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128587"/>
            <a:ext cx="1151572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96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Scholar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595" y="2057964"/>
            <a:ext cx="6058505" cy="436896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If you have publications in Google Scholar you can create a profile</a:t>
            </a:r>
          </a:p>
          <a:p>
            <a:r>
              <a:rPr lang="en-US" sz="2400" dirty="0"/>
              <a:t>Your profile can be public or private</a:t>
            </a:r>
          </a:p>
          <a:p>
            <a:r>
              <a:rPr lang="en-US" sz="2400" dirty="0"/>
              <a:t>Good for broad dissemination of scholarly works</a:t>
            </a:r>
          </a:p>
          <a:p>
            <a:r>
              <a:rPr lang="en-US" sz="2400" dirty="0"/>
              <a:t>Provides publication and citation metrics for authors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Track your article citations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See who is citing you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View your h-index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740612" y="2057964"/>
            <a:ext cx="498983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For your Google Scholar account:</a:t>
            </a:r>
          </a:p>
          <a:p>
            <a:pPr marL="228600" lvl="1"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Include affiliation</a:t>
            </a:r>
          </a:p>
          <a:p>
            <a:pPr marL="228600" lvl="1"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Confirm publications</a:t>
            </a:r>
          </a:p>
          <a:p>
            <a:pPr marL="228600" lvl="1"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Add publications manually as needed</a:t>
            </a:r>
          </a:p>
          <a:p>
            <a:pPr marL="228600" lvl="1"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Add co-authors</a:t>
            </a:r>
          </a:p>
          <a:p>
            <a:pPr marL="228600" lvl="1"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Create alerts to track publications</a:t>
            </a:r>
          </a:p>
          <a:p>
            <a:pPr marL="228600" lvl="1" indent="-228600" defTabSz="9144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196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91" y="698500"/>
            <a:ext cx="11725009" cy="55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7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594625"/>
            <a:ext cx="5106004" cy="4196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Peg Burnette</a:t>
            </a:r>
          </a:p>
          <a:p>
            <a:pPr marL="0" indent="0" algn="ctr">
              <a:buNone/>
            </a:pPr>
            <a:r>
              <a:rPr lang="en-US" sz="2800" dirty="0"/>
              <a:t>phburn@Illinois.edu</a:t>
            </a:r>
          </a:p>
          <a:p>
            <a:pPr marL="0" indent="0" algn="ctr">
              <a:buNone/>
            </a:pPr>
            <a:r>
              <a:rPr lang="en-US" sz="2400" dirty="0"/>
              <a:t>Associate Professor and </a:t>
            </a:r>
            <a:br>
              <a:rPr lang="en-US" sz="2400" dirty="0"/>
            </a:br>
            <a:r>
              <a:rPr lang="en-US" sz="2400" dirty="0"/>
              <a:t>Medicine &amp; Biomedical Librarian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06236" y="1483112"/>
            <a:ext cx="5094154" cy="42282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Erin Kerby</a:t>
            </a:r>
          </a:p>
          <a:p>
            <a:pPr marL="0" indent="0" algn="ctr">
              <a:buNone/>
            </a:pPr>
            <a:r>
              <a:rPr lang="en-US" sz="2800" dirty="0"/>
              <a:t>ekerb@Illinois.edu</a:t>
            </a:r>
          </a:p>
          <a:p>
            <a:pPr marL="0" indent="0" algn="ctr">
              <a:buNone/>
            </a:pPr>
            <a:r>
              <a:rPr lang="en-US" sz="2400" dirty="0"/>
              <a:t>Associate Professor and</a:t>
            </a:r>
            <a:br>
              <a:rPr lang="en-US" sz="2400" dirty="0"/>
            </a:br>
            <a:r>
              <a:rPr lang="en-US" sz="2400" dirty="0"/>
              <a:t>Veterinary Medicine Librarian</a:t>
            </a:r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371" y="3751913"/>
            <a:ext cx="2588144" cy="2588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5423" y="3841121"/>
            <a:ext cx="2501898" cy="250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38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18" y="546100"/>
            <a:ext cx="10353761" cy="1326321"/>
          </a:xfrm>
        </p:spPr>
        <p:txBody>
          <a:bodyPr/>
          <a:lstStyle/>
          <a:p>
            <a:r>
              <a:rPr lang="en-US" dirty="0"/>
              <a:t>Scopus’ Author ID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4" y="2088319"/>
            <a:ext cx="10282885" cy="44431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Scopus IDs are created automatically</a:t>
            </a:r>
          </a:p>
          <a:p>
            <a:r>
              <a:rPr lang="en-US" sz="2400" dirty="0"/>
              <a:t>Merge multiple author IDs under a single record</a:t>
            </a:r>
          </a:p>
          <a:p>
            <a:r>
              <a:rPr lang="en-US" sz="2400" dirty="0"/>
              <a:t>Changes to your profile are reviewed before they are active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FFFF00"/>
                </a:solidFill>
                <a:effectLst/>
              </a:rPr>
              <a:t>We have received your request! </a:t>
            </a:r>
            <a:endParaRPr lang="en-US" sz="2000" b="1" dirty="0">
              <a:solidFill>
                <a:srgbClr val="FFFF00"/>
              </a:solidFill>
              <a:effectLst/>
            </a:endParaRPr>
          </a:p>
          <a:p>
            <a:pPr marL="457200" lvl="1" indent="0">
              <a:buNone/>
            </a:pPr>
            <a:r>
              <a:rPr lang="en-US" sz="2000" dirty="0">
                <a:solidFill>
                  <a:srgbClr val="FFFF00"/>
                </a:solidFill>
                <a:effectLst/>
              </a:rPr>
              <a:t>Request ID:  1993648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FFFF00"/>
                </a:solidFill>
                <a:effectLst/>
              </a:rPr>
              <a:t>*Note if your request requires manual review, it can take up to one week to process.</a:t>
            </a:r>
          </a:p>
          <a:p>
            <a:r>
              <a:rPr lang="en-US" sz="2400" dirty="0"/>
              <a:t>Citation metrics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59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" y="376237"/>
            <a:ext cx="1088707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14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81" y="0"/>
            <a:ext cx="10353761" cy="1326321"/>
          </a:xfrm>
        </p:spPr>
        <p:txBody>
          <a:bodyPr/>
          <a:lstStyle/>
          <a:p>
            <a:r>
              <a:rPr lang="en-US" dirty="0" err="1"/>
              <a:t>publons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459" y="1047848"/>
            <a:ext cx="10353762" cy="58101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err="1"/>
              <a:t>Publons</a:t>
            </a:r>
            <a:r>
              <a:rPr lang="en-US" sz="2400" dirty="0"/>
              <a:t> was first built as a place to help researchers get recognition for their often hidden peer review contributions. </a:t>
            </a:r>
          </a:p>
          <a:p>
            <a:r>
              <a:rPr lang="en-US" sz="2400" dirty="0" err="1"/>
              <a:t>Publons</a:t>
            </a:r>
            <a:r>
              <a:rPr lang="en-US" sz="2400" dirty="0"/>
              <a:t> was recently integrated with </a:t>
            </a:r>
            <a:r>
              <a:rPr lang="en-US" sz="2400" i="1" dirty="0"/>
              <a:t>Web of Science</a:t>
            </a:r>
            <a:r>
              <a:rPr lang="en-US" sz="2400" dirty="0"/>
              <a:t> and </a:t>
            </a:r>
            <a:r>
              <a:rPr lang="en-US" sz="2400" i="1" dirty="0" err="1"/>
              <a:t>ResearcherID</a:t>
            </a:r>
            <a:r>
              <a:rPr lang="en-US" sz="2400" dirty="0"/>
              <a:t> to provide an integrated platform</a:t>
            </a:r>
          </a:p>
          <a:p>
            <a:r>
              <a:rPr lang="en-US" sz="2400" dirty="0"/>
              <a:t>Publications can be imported from </a:t>
            </a:r>
            <a:r>
              <a:rPr lang="en-US" sz="2400" i="1" dirty="0"/>
              <a:t>Web of Science, ORCID, EndNote, or Mendeley</a:t>
            </a:r>
          </a:p>
          <a:p>
            <a:r>
              <a:rPr lang="en-US" sz="2400" dirty="0"/>
              <a:t>Citation metrics</a:t>
            </a:r>
          </a:p>
          <a:p>
            <a:r>
              <a:rPr lang="en-US" sz="2400" dirty="0"/>
              <a:t>Tracks peer review and journal editing history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8573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229" y="339092"/>
            <a:ext cx="9622971" cy="613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51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Well, I try my best</a:t>
            </a:r>
            <a:br>
              <a:rPr lang="en-US" dirty="0"/>
            </a:br>
            <a:r>
              <a:rPr lang="en-US" dirty="0"/>
              <a:t>To be just like I am</a:t>
            </a:r>
            <a:br>
              <a:rPr lang="en-US" dirty="0"/>
            </a:br>
            <a:r>
              <a:rPr lang="en-US" dirty="0"/>
              <a:t>But everybody wants you</a:t>
            </a:r>
            <a:br>
              <a:rPr lang="en-US" dirty="0"/>
            </a:br>
            <a:r>
              <a:rPr lang="en-US" dirty="0"/>
              <a:t>To be just like them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3"/>
          </p:nvPr>
        </p:nvSpPr>
        <p:spPr>
          <a:xfrm>
            <a:off x="1626188" y="5116421"/>
            <a:ext cx="8752299" cy="426812"/>
          </a:xfrm>
        </p:spPr>
        <p:txBody>
          <a:bodyPr>
            <a:normAutofit fontScale="55000" lnSpcReduction="20000"/>
          </a:bodyPr>
          <a:lstStyle/>
          <a:p>
            <a:r>
              <a:rPr lang="en-US" sz="2200" dirty="0"/>
              <a:t>BOB DYLAN, "Maggie's Farm</a:t>
            </a:r>
            <a:br>
              <a:rPr lang="en-US" sz="2200" dirty="0"/>
            </a:br>
            <a:r>
              <a:rPr lang="en-US" dirty="0"/>
              <a:t>http://notable-quotes.com/i/identity_quotes_ii.html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98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assorted identity Tools</a:t>
            </a:r>
          </a:p>
        </p:txBody>
      </p:sp>
    </p:spTree>
    <p:extLst>
      <p:ext uri="{BB962C8B-B14F-4D97-AF65-F5344CB8AC3E}">
        <p14:creationId xmlns:p14="http://schemas.microsoft.com/office/powerpoint/2010/main" val="3889303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1DFB1F8-B7B5-F147-88C3-617C00C10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457" y="240323"/>
            <a:ext cx="10353761" cy="1326321"/>
          </a:xfrm>
        </p:spPr>
        <p:txBody>
          <a:bodyPr/>
          <a:lstStyle/>
          <a:p>
            <a:r>
              <a:rPr lang="en-US" dirty="0" err="1"/>
              <a:t>Orcid</a:t>
            </a:r>
            <a:br>
              <a:rPr lang="en-US" dirty="0"/>
            </a:br>
            <a:r>
              <a:rPr lang="en-US" sz="2800" dirty="0"/>
              <a:t>individuals and institutions 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A33EB69-8FA5-0B44-B0E5-A5432A4FE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3457" y="1916723"/>
            <a:ext cx="11078911" cy="46071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Not for profit registry of unique and </a:t>
            </a:r>
            <a:r>
              <a:rPr lang="en-US" sz="2600" dirty="0" err="1"/>
              <a:t>persistant</a:t>
            </a:r>
            <a:r>
              <a:rPr lang="en-US" sz="2600" dirty="0"/>
              <a:t> digital identifiers for researchers</a:t>
            </a:r>
          </a:p>
          <a:p>
            <a:r>
              <a:rPr lang="en-US" sz="2600" dirty="0"/>
              <a:t>Links to research output</a:t>
            </a:r>
          </a:p>
          <a:p>
            <a:r>
              <a:rPr lang="en-US" sz="2800" dirty="0"/>
              <a:t>Imports from partner organizations (Web of Science, Scopus)</a:t>
            </a:r>
          </a:p>
          <a:p>
            <a:r>
              <a:rPr lang="en-US" sz="2800" dirty="0"/>
              <a:t>Add other external identifiers (</a:t>
            </a:r>
            <a:r>
              <a:rPr lang="en-US" sz="2800" dirty="0" err="1"/>
              <a:t>ResearcherID</a:t>
            </a:r>
            <a:r>
              <a:rPr lang="en-US" sz="2800" dirty="0"/>
              <a:t>, Scopus Author  ID)</a:t>
            </a:r>
          </a:p>
          <a:p>
            <a:r>
              <a:rPr lang="en-US" sz="2800" dirty="0"/>
              <a:t>Link to other systems or profiles (Google Scholar, LinkedIn)</a:t>
            </a:r>
          </a:p>
          <a:p>
            <a:r>
              <a:rPr lang="en-US" sz="2800" dirty="0"/>
              <a:t>You choose what information to make public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8046839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5" y="668215"/>
            <a:ext cx="11971545" cy="526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67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225550"/>
            <a:ext cx="10353761" cy="1326321"/>
          </a:xfrm>
        </p:spPr>
        <p:txBody>
          <a:bodyPr/>
          <a:lstStyle/>
          <a:p>
            <a:r>
              <a:rPr lang="en-US" dirty="0" err="1"/>
              <a:t>Mendeley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637" y="2303585"/>
            <a:ext cx="4996426" cy="4316671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6 million researchers </a:t>
            </a:r>
          </a:p>
          <a:p>
            <a:r>
              <a:rPr lang="en-US" sz="2400" dirty="0"/>
              <a:t>Free to join</a:t>
            </a:r>
          </a:p>
          <a:p>
            <a:pPr lvl="1"/>
            <a:r>
              <a:rPr lang="en-US" sz="2200" dirty="0"/>
              <a:t>Create online account or download</a:t>
            </a:r>
          </a:p>
          <a:p>
            <a:r>
              <a:rPr lang="en-US" sz="2400" dirty="0"/>
              <a:t>Overview</a:t>
            </a:r>
          </a:p>
          <a:p>
            <a:r>
              <a:rPr lang="en-US" sz="2400" dirty="0"/>
              <a:t>Impact</a:t>
            </a:r>
          </a:p>
          <a:p>
            <a:r>
              <a:rPr lang="en-US" sz="2400" dirty="0"/>
              <a:t>Publications</a:t>
            </a:r>
          </a:p>
          <a:p>
            <a:r>
              <a:rPr lang="en-US" sz="2400" dirty="0"/>
              <a:t>Network</a:t>
            </a:r>
          </a:p>
          <a:p>
            <a:r>
              <a:rPr lang="en-US" sz="2400" dirty="0"/>
              <a:t>Collaborate with others </a:t>
            </a:r>
          </a:p>
          <a:p>
            <a:endParaRPr lang="en-US" sz="18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698911" y="2214375"/>
            <a:ext cx="6062802" cy="43166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Account </a:t>
            </a:r>
          </a:p>
          <a:p>
            <a:r>
              <a:rPr lang="en-US" sz="2400" dirty="0"/>
              <a:t>Feed – blog posts</a:t>
            </a:r>
          </a:p>
          <a:p>
            <a:r>
              <a:rPr lang="en-US" sz="2400" dirty="0"/>
              <a:t>Library – saved citations</a:t>
            </a:r>
          </a:p>
          <a:p>
            <a:r>
              <a:rPr lang="en-US" sz="2400" dirty="0"/>
              <a:t>Suggest – articles and people</a:t>
            </a:r>
          </a:p>
          <a:p>
            <a:r>
              <a:rPr lang="en-US" sz="2400" dirty="0"/>
              <a:t>Groups</a:t>
            </a:r>
          </a:p>
          <a:p>
            <a:r>
              <a:rPr lang="en-US" sz="2400" dirty="0"/>
              <a:t>Datasets</a:t>
            </a:r>
          </a:p>
          <a:p>
            <a:r>
              <a:rPr lang="en-US" sz="2400" dirty="0"/>
              <a:t>Careers</a:t>
            </a:r>
          </a:p>
          <a:p>
            <a:r>
              <a:rPr lang="en-US" sz="2400" dirty="0"/>
              <a:t>Funding Opportunities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19636" y="1145345"/>
            <a:ext cx="11342077" cy="11582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24000" lvl="1" indent="0">
              <a:buFont typeface="Arial" panose="020B0604020202020204" pitchFamily="34" charset="0"/>
              <a:buNone/>
            </a:pPr>
            <a:r>
              <a:rPr lang="en-US" sz="2400" dirty="0"/>
              <a:t>“…is a free reference manager and academic social network that can help  organize your research, collaborate, and discover the latest research”</a:t>
            </a:r>
          </a:p>
        </p:txBody>
      </p:sp>
    </p:spTree>
    <p:extLst>
      <p:ext uri="{BB962C8B-B14F-4D97-AF65-F5344CB8AC3E}">
        <p14:creationId xmlns:p14="http://schemas.microsoft.com/office/powerpoint/2010/main" val="2037441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367" y="317242"/>
            <a:ext cx="9919811" cy="632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53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118" y="411892"/>
            <a:ext cx="10353761" cy="1326321"/>
          </a:xfrm>
        </p:spPr>
        <p:txBody>
          <a:bodyPr/>
          <a:lstStyle/>
          <a:p>
            <a:r>
              <a:rPr lang="en-US" dirty="0"/>
              <a:t>Today’s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849" y="1944627"/>
            <a:ext cx="11029615" cy="4686637"/>
          </a:xfrm>
        </p:spPr>
        <p:txBody>
          <a:bodyPr>
            <a:normAutofit/>
          </a:bodyPr>
          <a:lstStyle/>
          <a:p>
            <a:r>
              <a:rPr lang="en-US" sz="2400" dirty="0"/>
              <a:t>What is an online professional/scholarly identity &amp; why should you care?</a:t>
            </a:r>
          </a:p>
          <a:p>
            <a:r>
              <a:rPr lang="en-US" sz="2400" dirty="0"/>
              <a:t>Tools for Academics and Professionals</a:t>
            </a:r>
          </a:p>
          <a:p>
            <a:r>
              <a:rPr lang="en-US" sz="2400" dirty="0"/>
              <a:t>Institutions and Research Information Management (RIM) </a:t>
            </a:r>
          </a:p>
          <a:p>
            <a:r>
              <a:rPr lang="en-US" sz="2400" dirty="0"/>
              <a:t>Social media and your professional identity</a:t>
            </a:r>
          </a:p>
          <a:p>
            <a:r>
              <a:rPr lang="en-US" sz="2400" dirty="0"/>
              <a:t>Wrap-up  &amp; Questions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18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don't need to worry about identity theft because </a:t>
            </a:r>
            <a:br>
              <a:rPr lang="en-US" dirty="0"/>
            </a:br>
            <a:r>
              <a:rPr lang="en-US" dirty="0"/>
              <a:t>no one wants to be me.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3"/>
          </p:nvPr>
        </p:nvSpPr>
        <p:spPr>
          <a:xfrm>
            <a:off x="1626188" y="5918854"/>
            <a:ext cx="8752299" cy="426812"/>
          </a:xfrm>
        </p:spPr>
        <p:txBody>
          <a:bodyPr>
            <a:normAutofit fontScale="70000" lnSpcReduction="20000"/>
          </a:bodyPr>
          <a:lstStyle/>
          <a:p>
            <a:r>
              <a:rPr lang="en-US" sz="1700" dirty="0"/>
              <a:t>Jay London</a:t>
            </a:r>
            <a:br>
              <a:rPr lang="en-US" sz="1700" dirty="0"/>
            </a:br>
            <a:r>
              <a:rPr lang="en-US" dirty="0"/>
              <a:t>https://www.brainyquote.com/authors/jay_london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7552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84" y="1460415"/>
            <a:ext cx="11046940" cy="2852737"/>
          </a:xfrm>
        </p:spPr>
        <p:txBody>
          <a:bodyPr/>
          <a:lstStyle/>
          <a:p>
            <a:r>
              <a:rPr lang="en-US" dirty="0"/>
              <a:t>Institutional Research Information Management (RIM)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0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rim?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16923"/>
            <a:ext cx="10353762" cy="44629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Online system used by institutions to track and manage research project inputs and outputs</a:t>
            </a:r>
          </a:p>
          <a:p>
            <a:pPr lvl="1"/>
            <a:r>
              <a:rPr lang="en-US" sz="2400" dirty="0"/>
              <a:t>Scholarship promotion</a:t>
            </a:r>
          </a:p>
          <a:p>
            <a:pPr lvl="1"/>
            <a:r>
              <a:rPr lang="en-US" sz="2400" dirty="0"/>
              <a:t>Networking</a:t>
            </a:r>
          </a:p>
          <a:p>
            <a:pPr lvl="1"/>
            <a:r>
              <a:rPr lang="en-US" sz="2400" dirty="0"/>
              <a:t>Data management</a:t>
            </a:r>
          </a:p>
          <a:p>
            <a:pPr lvl="1"/>
            <a:r>
              <a:rPr lang="en-US" sz="2400" dirty="0"/>
              <a:t>Grants administration</a:t>
            </a:r>
          </a:p>
          <a:p>
            <a:pPr lvl="1"/>
            <a:r>
              <a:rPr lang="en-US" sz="2400" dirty="0"/>
              <a:t>Researcher information</a:t>
            </a:r>
          </a:p>
          <a:p>
            <a:pPr lvl="1"/>
            <a:r>
              <a:rPr lang="en-US" sz="2400" dirty="0"/>
              <a:t>Reference and citation management</a:t>
            </a:r>
          </a:p>
          <a:p>
            <a:pPr lvl="1"/>
            <a:r>
              <a:rPr lang="en-US" sz="2400" dirty="0"/>
              <a:t>Name disambiguation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47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Libraries support RIMS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692876"/>
            <a:ext cx="10353762" cy="493034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Collection and curation of metadata for campus research activity</a:t>
            </a:r>
          </a:p>
          <a:p>
            <a:r>
              <a:rPr lang="en-US" sz="2400" dirty="0"/>
              <a:t>Publication management &amp; tracking </a:t>
            </a:r>
          </a:p>
          <a:p>
            <a:r>
              <a:rPr lang="en-US" sz="2400" dirty="0"/>
              <a:t>Links to institutional repositories</a:t>
            </a:r>
          </a:p>
          <a:p>
            <a:r>
              <a:rPr lang="en-US" sz="2400" dirty="0"/>
              <a:t>Training</a:t>
            </a:r>
          </a:p>
          <a:p>
            <a:r>
              <a:rPr lang="en-US" sz="2400" dirty="0"/>
              <a:t>Funding</a:t>
            </a:r>
          </a:p>
          <a:p>
            <a:r>
              <a:rPr lang="en-US" sz="2400" dirty="0"/>
              <a:t>Research support</a:t>
            </a:r>
          </a:p>
          <a:p>
            <a:r>
              <a:rPr lang="en-US" sz="2400" dirty="0"/>
              <a:t>Data management</a:t>
            </a:r>
          </a:p>
          <a:p>
            <a:r>
              <a:rPr lang="en-US" sz="2400" dirty="0"/>
              <a:t>Research analytics </a:t>
            </a:r>
          </a:p>
          <a:p>
            <a:r>
              <a:rPr lang="en-US" sz="2400" dirty="0"/>
              <a:t>Administrative roles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21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(Elsevier)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2501" y="2123488"/>
            <a:ext cx="9675055" cy="3702881"/>
          </a:xfrm>
        </p:spPr>
        <p:txBody>
          <a:bodyPr/>
          <a:lstStyle/>
          <a:p>
            <a:r>
              <a:rPr lang="en-US" dirty="0"/>
              <a:t>Commercial</a:t>
            </a:r>
          </a:p>
          <a:p>
            <a:r>
              <a:rPr lang="en-US" dirty="0"/>
              <a:t>Emphasis on publications and grant funding</a:t>
            </a:r>
          </a:p>
          <a:p>
            <a:r>
              <a:rPr lang="en-US" dirty="0"/>
              <a:t>Pulls in publications from Scopus</a:t>
            </a:r>
          </a:p>
          <a:p>
            <a:r>
              <a:rPr lang="en-US" dirty="0"/>
              <a:t>Fingerprint metadata provides keywords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997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23" y="1113201"/>
            <a:ext cx="11623431" cy="431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03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Vivo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539" y="2530153"/>
            <a:ext cx="5106004" cy="3702881"/>
          </a:xfrm>
        </p:spPr>
        <p:txBody>
          <a:bodyPr/>
          <a:lstStyle/>
          <a:p>
            <a:r>
              <a:rPr lang="en-US" sz="2400" dirty="0"/>
              <a:t>Open Source</a:t>
            </a:r>
          </a:p>
          <a:p>
            <a:r>
              <a:rPr lang="en-US" sz="2400" dirty="0"/>
              <a:t>Open Community</a:t>
            </a:r>
          </a:p>
          <a:p>
            <a:r>
              <a:rPr lang="en-US" sz="2400" dirty="0"/>
              <a:t>Open Data</a:t>
            </a:r>
          </a:p>
          <a:p>
            <a:r>
              <a:rPr lang="en-US" sz="2400" dirty="0"/>
              <a:t>More emphasis on networking and facilitating collaboration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F43D941-6E0C-7243-A29F-6F65542BD3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82543" y="1935921"/>
            <a:ext cx="6290619" cy="4297113"/>
          </a:xfrm>
        </p:spPr>
      </p:pic>
    </p:spTree>
    <p:extLst>
      <p:ext uri="{BB962C8B-B14F-4D97-AF65-F5344CB8AC3E}">
        <p14:creationId xmlns:p14="http://schemas.microsoft.com/office/powerpoint/2010/main" val="41446246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Plum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Plum Analytics</a:t>
            </a:r>
          </a:p>
          <a:p>
            <a:r>
              <a:rPr lang="en-US" dirty="0"/>
              <a:t>Fee-based – institutional subscription</a:t>
            </a:r>
          </a:p>
          <a:p>
            <a:r>
              <a:rPr lang="en-US" dirty="0"/>
              <a:t>Citations – articles, patents, clinical citations, policy citations</a:t>
            </a:r>
          </a:p>
          <a:p>
            <a:r>
              <a:rPr lang="en-US" dirty="0"/>
              <a:t>Usage – who is readings/citing publications, etc.</a:t>
            </a:r>
          </a:p>
          <a:p>
            <a:r>
              <a:rPr lang="en-US" dirty="0"/>
              <a:t>Captures – saves such as bookmarks, code forks, favorites, readers, watchers</a:t>
            </a:r>
          </a:p>
          <a:p>
            <a:r>
              <a:rPr lang="en-US" dirty="0"/>
              <a:t>Mentions – news articles, blog posts about research</a:t>
            </a:r>
          </a:p>
          <a:p>
            <a:r>
              <a:rPr lang="en-US" dirty="0"/>
              <a:t>Social media – measures “buzz” based on retweets, likes, comments, shares, 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615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more identities a man has, </a:t>
            </a:r>
            <a:br>
              <a:rPr lang="en-US" dirty="0"/>
            </a:br>
            <a:r>
              <a:rPr lang="en-US" dirty="0"/>
              <a:t>the more they express the person they conceal. 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3"/>
          </p:nvPr>
        </p:nvSpPr>
        <p:spPr>
          <a:xfrm>
            <a:off x="1626188" y="5364388"/>
            <a:ext cx="8752299" cy="426812"/>
          </a:xfrm>
        </p:spPr>
        <p:txBody>
          <a:bodyPr>
            <a:normAutofit fontScale="25000" lnSpcReduction="20000"/>
          </a:bodyPr>
          <a:lstStyle/>
          <a:p>
            <a:r>
              <a:rPr lang="en-US" sz="3600" dirty="0"/>
              <a:t>JOHN LE CARRÉ, </a:t>
            </a:r>
            <a:r>
              <a:rPr lang="en-US" sz="3600" i="1" dirty="0"/>
              <a:t>Tinker</a:t>
            </a:r>
            <a:br>
              <a:rPr lang="en-US" sz="3600" i="1" dirty="0"/>
            </a:br>
            <a:r>
              <a:rPr lang="en-US" sz="3600" dirty="0"/>
              <a:t>http://notable-quotes.com/i/identity_quotes.html</a:t>
            </a:r>
          </a:p>
          <a:p>
            <a:br>
              <a:rPr lang="en-US" i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32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</p:spTree>
    <p:extLst>
      <p:ext uri="{BB962C8B-B14F-4D97-AF65-F5344CB8AC3E}">
        <p14:creationId xmlns:p14="http://schemas.microsoft.com/office/powerpoint/2010/main" val="2383751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 yourself; </a:t>
            </a:r>
            <a:br>
              <a:rPr lang="en-US" dirty="0"/>
            </a:br>
            <a:r>
              <a:rPr lang="en-US" dirty="0"/>
              <a:t>everyone else is already taken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3"/>
          </p:nvPr>
        </p:nvSpPr>
        <p:spPr>
          <a:xfrm>
            <a:off x="2588391" y="5485485"/>
            <a:ext cx="8752299" cy="426812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Oscar Wilde</a:t>
            </a:r>
            <a:br>
              <a:rPr lang="en-US" sz="8000" dirty="0"/>
            </a:br>
            <a:r>
              <a:rPr lang="en-US" sz="3200" dirty="0"/>
              <a:t>https://www.theguardian.com/childrens-books-site/2014/aug/26/top-10-quotes-on-identity-for-teenagers-george-r-r-martin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38358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4" y="1933711"/>
            <a:ext cx="10353761" cy="385748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 dirty="0"/>
              <a:t>More than 200,000,000 users</a:t>
            </a:r>
          </a:p>
          <a:p>
            <a:r>
              <a:rPr lang="en-US" sz="2400" dirty="0"/>
              <a:t>Typically used for self-promotion and employment search</a:t>
            </a:r>
          </a:p>
          <a:p>
            <a:r>
              <a:rPr lang="en-US" sz="2400" dirty="0"/>
              <a:t>Free or fee-based premium accounts</a:t>
            </a:r>
          </a:p>
          <a:p>
            <a:pPr marL="800100" indent="-342900"/>
            <a:r>
              <a:rPr lang="en-US" sz="2400" dirty="0"/>
              <a:t>Premium accounts offer extra features such as InMail messages, advanced search features, and access to data on companies and people</a:t>
            </a:r>
          </a:p>
          <a:p>
            <a:r>
              <a:rPr lang="en-US" sz="2400" dirty="0"/>
              <a:t>Connect with colleagues</a:t>
            </a:r>
          </a:p>
          <a:p>
            <a:r>
              <a:rPr lang="en-US" sz="2400" dirty="0"/>
              <a:t>Allows you to highlight and post about your academic work</a:t>
            </a:r>
          </a:p>
        </p:txBody>
      </p:sp>
    </p:spTree>
    <p:extLst>
      <p:ext uri="{BB962C8B-B14F-4D97-AF65-F5344CB8AC3E}">
        <p14:creationId xmlns:p14="http://schemas.microsoft.com/office/powerpoint/2010/main" val="2349039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045" y="102637"/>
            <a:ext cx="9020881" cy="66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044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dirty="0"/>
              <a:t>Twitter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4" y="2209796"/>
            <a:ext cx="9855805" cy="330531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800" dirty="0"/>
              <a:t>Free account</a:t>
            </a:r>
          </a:p>
          <a:p>
            <a:r>
              <a:rPr lang="en-US" sz="2800" dirty="0"/>
              <a:t>Create personal and/or unit/organizational account</a:t>
            </a:r>
            <a:endParaRPr lang="en-US" sz="2400" dirty="0"/>
          </a:p>
          <a:p>
            <a:r>
              <a:rPr lang="en-US" sz="2800" dirty="0"/>
              <a:t>Create a user handle that easily identifies who you are</a:t>
            </a:r>
          </a:p>
          <a:p>
            <a:r>
              <a:rPr lang="en-US" sz="2800" dirty="0"/>
              <a:t>Tweet about new developments with a project or research</a:t>
            </a:r>
            <a:endParaRPr lang="en-US" sz="2400" dirty="0"/>
          </a:p>
          <a:p>
            <a:r>
              <a:rPr lang="en-US" sz="2800" dirty="0"/>
              <a:t>Use Hashtags to promote your posts</a:t>
            </a:r>
          </a:p>
          <a:p>
            <a:r>
              <a:rPr lang="en-US" sz="2800" dirty="0"/>
              <a:t>Twitter Analytics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93856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6" y="158246"/>
            <a:ext cx="9500314" cy="64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57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instagram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7533" y="2496928"/>
            <a:ext cx="9443095" cy="28856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Free account</a:t>
            </a:r>
          </a:p>
          <a:p>
            <a:r>
              <a:rPr lang="en-US" sz="2400" dirty="0"/>
              <a:t>Create personal and/or unit/organizational account</a:t>
            </a:r>
          </a:p>
          <a:p>
            <a:r>
              <a:rPr lang="en-US" sz="2400" dirty="0"/>
              <a:t>Use to share photos and videos across multiple platforms</a:t>
            </a:r>
          </a:p>
          <a:p>
            <a:r>
              <a:rPr lang="en-US" sz="2400" dirty="0"/>
              <a:t>Similar guidelines as Twitter</a:t>
            </a:r>
          </a:p>
          <a:p>
            <a:r>
              <a:rPr lang="en-US" sz="2400" dirty="0"/>
              <a:t>Generate an audience by using graphs, photos, and short videos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7224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7" y="885825"/>
            <a:ext cx="1132522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49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38" y="1458468"/>
            <a:ext cx="10963275" cy="5257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55694" y="156531"/>
            <a:ext cx="10353761" cy="1326321"/>
          </a:xfrm>
        </p:spPr>
        <p:txBody>
          <a:bodyPr/>
          <a:lstStyle/>
          <a:p>
            <a:r>
              <a:rPr lang="en-US" dirty="0"/>
              <a:t>Lisahinchliffe.com</a:t>
            </a:r>
          </a:p>
        </p:txBody>
      </p:sp>
    </p:spTree>
    <p:extLst>
      <p:ext uri="{BB962C8B-B14F-4D97-AF65-F5344CB8AC3E}">
        <p14:creationId xmlns:p14="http://schemas.microsoft.com/office/powerpoint/2010/main" val="33050140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5077" y="1935921"/>
            <a:ext cx="10603522" cy="48175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Free or fee-based account</a:t>
            </a:r>
          </a:p>
          <a:p>
            <a:pPr marL="800100" indent="-342900"/>
            <a:r>
              <a:rPr lang="en-US" sz="2600" dirty="0" err="1"/>
              <a:t>Wordpress</a:t>
            </a:r>
            <a:r>
              <a:rPr lang="en-US" sz="2600" dirty="0"/>
              <a:t>, Blogger, </a:t>
            </a:r>
            <a:r>
              <a:rPr lang="en-US" sz="2600" dirty="0" err="1"/>
              <a:t>TypePad</a:t>
            </a:r>
          </a:p>
          <a:p>
            <a:r>
              <a:rPr lang="en-US" sz="2600"/>
              <a:t>Can  a broader impact</a:t>
            </a:r>
          </a:p>
          <a:p>
            <a:r>
              <a:rPr lang="en-US" sz="2600" dirty="0"/>
              <a:t>Use to generate interest in your work</a:t>
            </a:r>
          </a:p>
          <a:p>
            <a:r>
              <a:rPr lang="en-US" sz="2600" dirty="0"/>
              <a:t>Posts can be shared on social media</a:t>
            </a:r>
          </a:p>
          <a:p>
            <a:r>
              <a:rPr lang="en-US" sz="2600" dirty="0"/>
              <a:t>Publishers like to see that your work has followers</a:t>
            </a:r>
          </a:p>
          <a:p>
            <a:r>
              <a:rPr lang="en-US" sz="2600" dirty="0"/>
              <a:t>Ability to share more details of your work</a:t>
            </a:r>
          </a:p>
        </p:txBody>
      </p:sp>
    </p:spTree>
    <p:extLst>
      <p:ext uri="{BB962C8B-B14F-4D97-AF65-F5344CB8AC3E}">
        <p14:creationId xmlns:p14="http://schemas.microsoft.com/office/powerpoint/2010/main" val="38727488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account or two?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Use one account for your professional persona – this could be a unit or departmental account</a:t>
            </a:r>
          </a:p>
          <a:p>
            <a:pPr lvl="1"/>
            <a:r>
              <a:rPr lang="en-US" sz="2400" dirty="0"/>
              <a:t>Use a separate account for your personal life</a:t>
            </a:r>
          </a:p>
          <a:p>
            <a:pPr lvl="1"/>
            <a:r>
              <a:rPr lang="en-US" sz="2400" dirty="0"/>
              <a:t>Be sure you are logged into the right account when you post</a:t>
            </a:r>
          </a:p>
          <a:p>
            <a:pPr lvl="1"/>
            <a:r>
              <a:rPr lang="en-US" sz="2400" dirty="0"/>
              <a:t>Online tools like </a:t>
            </a:r>
            <a:r>
              <a:rPr lang="en-US" sz="2400" dirty="0" err="1"/>
              <a:t>TweetDeck</a:t>
            </a:r>
            <a:r>
              <a:rPr lang="en-US" sz="2400" dirty="0"/>
              <a:t> will allow you to post form multiple accounts, but be careful what you share</a:t>
            </a:r>
          </a:p>
        </p:txBody>
      </p:sp>
    </p:spTree>
    <p:extLst>
      <p:ext uri="{BB962C8B-B14F-4D97-AF65-F5344CB8AC3E}">
        <p14:creationId xmlns:p14="http://schemas.microsoft.com/office/powerpoint/2010/main" val="11832716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26" y="780289"/>
            <a:ext cx="11238539" cy="53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61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online professional/scholarly identity?</a:t>
            </a:r>
          </a:p>
        </p:txBody>
      </p:sp>
    </p:spTree>
    <p:extLst>
      <p:ext uri="{BB962C8B-B14F-4D97-AF65-F5344CB8AC3E}">
        <p14:creationId xmlns:p14="http://schemas.microsoft.com/office/powerpoint/2010/main" val="1049497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Caveats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Academia.edu is commercial, for profit</a:t>
            </a:r>
          </a:p>
          <a:p>
            <a:r>
              <a:rPr lang="en-US" dirty="0"/>
              <a:t>Scopus ID is owned by Elsevier</a:t>
            </a:r>
          </a:p>
          <a:p>
            <a:r>
              <a:rPr lang="en-US" dirty="0"/>
              <a:t>Pure is owned by Elsevier</a:t>
            </a:r>
          </a:p>
          <a:p>
            <a:r>
              <a:rPr lang="en-US" dirty="0"/>
              <a:t>Publons is tied to </a:t>
            </a:r>
            <a:r>
              <a:rPr lang="en-US" dirty="0" err="1"/>
              <a:t>Clarivate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 vigilant about what you get yourself into</a:t>
            </a:r>
          </a:p>
          <a:p>
            <a:r>
              <a:rPr lang="en-US" dirty="0"/>
              <a:t>Read the fine print regarding information privacy and sharing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2458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212127"/>
            <a:ext cx="10353762" cy="3695136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Be strategic about profiles you choose to use</a:t>
            </a:r>
          </a:p>
          <a:p>
            <a:pPr lvl="1"/>
            <a:r>
              <a:rPr lang="en-US" sz="2600" dirty="0"/>
              <a:t>Less is more when it comes to your professional online presence</a:t>
            </a:r>
          </a:p>
          <a:p>
            <a:pPr lvl="1"/>
            <a:r>
              <a:rPr lang="en-US" sz="2600" dirty="0"/>
              <a:t>These are a reflection of your professionalism – be professional</a:t>
            </a:r>
          </a:p>
          <a:p>
            <a:r>
              <a:rPr lang="en-US" sz="2600" dirty="0"/>
              <a:t>Keep your profiles up to date</a:t>
            </a:r>
          </a:p>
          <a:p>
            <a:r>
              <a:rPr lang="en-US" sz="2600" dirty="0"/>
              <a:t>Be consistent – use one full version of your name</a:t>
            </a:r>
          </a:p>
          <a:p>
            <a:r>
              <a:rPr lang="en-US" sz="2600" dirty="0"/>
              <a:t>Cross-link profiles as much as possible</a:t>
            </a:r>
          </a:p>
          <a:p>
            <a:r>
              <a:rPr lang="en-US" sz="2600" dirty="0"/>
              <a:t>Track your impact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281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18" y="134815"/>
            <a:ext cx="10353761" cy="1326321"/>
          </a:xfrm>
        </p:spPr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25" y="1589906"/>
            <a:ext cx="11799275" cy="4325815"/>
          </a:xfrm>
        </p:spPr>
        <p:txBody>
          <a:bodyPr>
            <a:noAutofit/>
          </a:bodyPr>
          <a:lstStyle/>
          <a:p>
            <a:r>
              <a:rPr lang="en-US" sz="2800" dirty="0"/>
              <a:t>Make a  plan for your online identity and keep things current</a:t>
            </a:r>
          </a:p>
          <a:p>
            <a:r>
              <a:rPr lang="en-US" sz="2800" dirty="0"/>
              <a:t>Support users </a:t>
            </a:r>
          </a:p>
          <a:p>
            <a:pPr lvl="1"/>
            <a:r>
              <a:rPr lang="en-US" sz="2400" dirty="0"/>
              <a:t>Creating guide or toolkit for curating one’s professional identity</a:t>
            </a:r>
          </a:p>
          <a:p>
            <a:pPr lvl="1"/>
            <a:r>
              <a:rPr lang="en-US" sz="2400" dirty="0"/>
              <a:t>Plan seminars or hands-on workshops on identity tools and other online presence topics</a:t>
            </a:r>
          </a:p>
          <a:p>
            <a:r>
              <a:rPr lang="en-US" sz="2800" dirty="0"/>
              <a:t>Raise awareness about online identity and impact to your organization’s 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9530631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or comments?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5692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Personas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64190"/>
            <a:ext cx="10353762" cy="4398394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Formal Self </a:t>
            </a:r>
            <a:br>
              <a:rPr lang="en-US" sz="2400" dirty="0"/>
            </a:br>
            <a:r>
              <a:rPr lang="en-US" sz="2400" dirty="0"/>
              <a:t>…showcase your professional life/accomplishments through static objects such as CV, publications, presentations, etc.</a:t>
            </a:r>
          </a:p>
          <a:p>
            <a:r>
              <a:rPr lang="en-US" sz="2400" dirty="0"/>
              <a:t>Networked Self</a:t>
            </a:r>
            <a:br>
              <a:rPr lang="en-US" sz="2400" dirty="0"/>
            </a:br>
            <a:r>
              <a:rPr lang="en-US" sz="2400" dirty="0"/>
              <a:t>…share ideas and network within the professional/institutional/academic setting</a:t>
            </a:r>
          </a:p>
          <a:p>
            <a:r>
              <a:rPr lang="en-US" sz="2400" dirty="0"/>
              <a:t>Comprehensive Self</a:t>
            </a:r>
            <a:br>
              <a:rPr lang="en-US" sz="2400" dirty="0"/>
            </a:br>
            <a:r>
              <a:rPr lang="en-US" sz="2400" dirty="0"/>
              <a:t>…composite of professional and personal/social life</a:t>
            </a:r>
          </a:p>
          <a:p>
            <a:r>
              <a:rPr lang="en-US" sz="2400" dirty="0"/>
              <a:t>Uncontrollable Self</a:t>
            </a:r>
            <a:br>
              <a:rPr lang="en-US" sz="2400" dirty="0"/>
            </a:br>
            <a:r>
              <a:rPr lang="en-US" sz="2400" dirty="0"/>
              <a:t>…what is out there about you that you do not currently control</a:t>
            </a:r>
          </a:p>
          <a:p>
            <a:endParaRPr lang="en-US" dirty="0"/>
          </a:p>
          <a:p>
            <a:pPr marL="0" indent="0" algn="r">
              <a:buNone/>
            </a:pPr>
            <a:br>
              <a:rPr lang="en-US" sz="1600" i="1" dirty="0"/>
            </a:br>
            <a:r>
              <a:rPr lang="en-US" sz="1600" i="1" dirty="0"/>
              <a:t>Adapted From Lisa Hinchliffe’s “Create and Manage and Online Scholarly Presence”</a:t>
            </a:r>
          </a:p>
          <a:p>
            <a:pPr marL="0" indent="0" algn="r">
              <a:buNone/>
            </a:pPr>
            <a:r>
              <a:rPr lang="en-US" sz="1600" dirty="0"/>
              <a:t>https://guides.library.illinois.edu/c.php?g=348192&amp;p=2346605</a:t>
            </a:r>
          </a:p>
          <a:p>
            <a:pPr algn="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1258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personas do you 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Know what is “out there” about you</a:t>
            </a:r>
          </a:p>
          <a:p>
            <a:r>
              <a:rPr lang="en-US" sz="2400" dirty="0"/>
              <a:t>Fix what you can control</a:t>
            </a:r>
          </a:p>
          <a:p>
            <a:r>
              <a:rPr lang="en-US" sz="2400" dirty="0"/>
              <a:t>Mitigate what you can’t control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333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have an online identity?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195" y="2008659"/>
            <a:ext cx="4895990" cy="2614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Visibility and reputation</a:t>
            </a:r>
          </a:p>
          <a:p>
            <a:r>
              <a:rPr lang="en-US" sz="2400" dirty="0"/>
              <a:t>Potential employers/employees</a:t>
            </a:r>
          </a:p>
          <a:p>
            <a:r>
              <a:rPr lang="en-US" sz="2400" dirty="0"/>
              <a:t>Collaboration and networking</a:t>
            </a:r>
          </a:p>
          <a:p>
            <a:r>
              <a:rPr lang="en-US" sz="2400" dirty="0"/>
              <a:t>Engagement and sharing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09076" y="2008659"/>
            <a:ext cx="5462224" cy="225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Representation of accomplishments</a:t>
            </a:r>
          </a:p>
          <a:p>
            <a:r>
              <a:rPr lang="en-US" sz="2400" dirty="0"/>
              <a:t>Name disambiguation</a:t>
            </a:r>
          </a:p>
          <a:p>
            <a:r>
              <a:rPr lang="en-US" sz="2400" dirty="0"/>
              <a:t>Track citations </a:t>
            </a:r>
          </a:p>
          <a:p>
            <a:r>
              <a:rPr lang="en-US" sz="2400" dirty="0"/>
              <a:t>Show evidence of impact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36205" y="5208373"/>
            <a:ext cx="7146424" cy="835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If you don’t take control, “something else” will.</a:t>
            </a:r>
          </a:p>
        </p:txBody>
      </p:sp>
    </p:spTree>
    <p:extLst>
      <p:ext uri="{BB962C8B-B14F-4D97-AF65-F5344CB8AC3E}">
        <p14:creationId xmlns:p14="http://schemas.microsoft.com/office/powerpoint/2010/main" val="254011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1710259"/>
            <a:ext cx="10353762" cy="4617389"/>
          </a:xfrm>
        </p:spPr>
        <p:txBody>
          <a:bodyPr>
            <a:normAutofit/>
          </a:bodyPr>
          <a:lstStyle/>
          <a:p>
            <a:r>
              <a:rPr lang="en-US" sz="2400" dirty="0"/>
              <a:t>Be guided by your present and where you want to go</a:t>
            </a:r>
          </a:p>
          <a:p>
            <a:r>
              <a:rPr lang="en-US" sz="2400" dirty="0"/>
              <a:t>Keep your online persona up to date </a:t>
            </a:r>
          </a:p>
          <a:p>
            <a:r>
              <a:rPr lang="en-US" sz="2400" dirty="0"/>
              <a:t>Standardize your name and affiliation</a:t>
            </a:r>
          </a:p>
          <a:p>
            <a:r>
              <a:rPr lang="en-US" sz="2400" dirty="0"/>
              <a:t>Be Consistent across tools (n</a:t>
            </a:r>
            <a:r>
              <a:rPr lang="en-US" sz="2000" dirty="0"/>
              <a:t>ame, title, keywords, </a:t>
            </a:r>
            <a:r>
              <a:rPr lang="en-US" dirty="0"/>
              <a:t>professional photo</a:t>
            </a:r>
            <a:r>
              <a:rPr lang="en-US" sz="2000" dirty="0"/>
              <a:t>)</a:t>
            </a:r>
          </a:p>
          <a:p>
            <a:r>
              <a:rPr lang="en-US" sz="2400" dirty="0"/>
              <a:t>Share publications, presentations and professional accomplishments</a:t>
            </a:r>
          </a:p>
          <a:p>
            <a:pPr lvl="1"/>
            <a:r>
              <a:rPr lang="en-US" sz="2000" dirty="0"/>
              <a:t>If you deposit publications and presentations into a repository you can provide links on other profile sites</a:t>
            </a:r>
          </a:p>
          <a:p>
            <a:r>
              <a:rPr lang="en-US" sz="2400" dirty="0"/>
              <a:t>Become familiar with  privacy and confidentiality policies 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961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Your Online Professional Identity 2018-09-18</Template>
  <TotalTime>1945</TotalTime>
  <Words>1374</Words>
  <Application>Microsoft Macintosh PowerPoint</Application>
  <PresentationFormat>Widescreen</PresentationFormat>
  <Paragraphs>335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Bookman Old Style</vt:lpstr>
      <vt:lpstr>Calibri</vt:lpstr>
      <vt:lpstr>Rockwell</vt:lpstr>
      <vt:lpstr>Webdings</vt:lpstr>
      <vt:lpstr>Damask</vt:lpstr>
      <vt:lpstr>Your Online Professional Identity</vt:lpstr>
      <vt:lpstr>Introductions</vt:lpstr>
      <vt:lpstr>Today’s Session</vt:lpstr>
      <vt:lpstr>Be yourself;  everyone else is already taken</vt:lpstr>
      <vt:lpstr>What is an online professional/scholarly identity?</vt:lpstr>
      <vt:lpstr>Professional Personas </vt:lpstr>
      <vt:lpstr>What personas do you have?</vt:lpstr>
      <vt:lpstr>Why have an online identity?</vt:lpstr>
      <vt:lpstr>Best Practices</vt:lpstr>
      <vt:lpstr>Online Identity Tools</vt:lpstr>
      <vt:lpstr>Perhaps the rare and simple pleasure of being seen for what one is compensates for the misery of being it.  </vt:lpstr>
      <vt:lpstr>Tools for academics &amp; Professionals</vt:lpstr>
      <vt:lpstr>PowerPoint Presentation</vt:lpstr>
      <vt:lpstr>Academia.edu</vt:lpstr>
      <vt:lpstr>PowerPoint Presentation</vt:lpstr>
      <vt:lpstr>Research Gate</vt:lpstr>
      <vt:lpstr>PowerPoint Presentation</vt:lpstr>
      <vt:lpstr>Google Scholar</vt:lpstr>
      <vt:lpstr>PowerPoint Presentation</vt:lpstr>
      <vt:lpstr>Scopus’ Author ID </vt:lpstr>
      <vt:lpstr>PowerPoint Presentation</vt:lpstr>
      <vt:lpstr>publons</vt:lpstr>
      <vt:lpstr>PowerPoint Presentation</vt:lpstr>
      <vt:lpstr>Well, I try my best To be just like I am But everybody wants you To be just like them </vt:lpstr>
      <vt:lpstr>assorted identity Tools</vt:lpstr>
      <vt:lpstr>Orcid individuals and institutions </vt:lpstr>
      <vt:lpstr>PowerPoint Presentation</vt:lpstr>
      <vt:lpstr>Mendeley </vt:lpstr>
      <vt:lpstr>PowerPoint Presentation</vt:lpstr>
      <vt:lpstr>I don't need to worry about identity theft because  no one wants to be me.  </vt:lpstr>
      <vt:lpstr>Institutional Research Information Management (RIM)  </vt:lpstr>
      <vt:lpstr>What is a rim?</vt:lpstr>
      <vt:lpstr>Libraries support RIMS</vt:lpstr>
      <vt:lpstr>Pure (Elsevier)</vt:lpstr>
      <vt:lpstr>PowerPoint Presentation</vt:lpstr>
      <vt:lpstr>Vivo</vt:lpstr>
      <vt:lpstr>Plum Analytics</vt:lpstr>
      <vt:lpstr>The more identities a man has,  the more they express the person they conceal.  </vt:lpstr>
      <vt:lpstr>Social Media</vt:lpstr>
      <vt:lpstr>Linkedin</vt:lpstr>
      <vt:lpstr>PowerPoint Presentation</vt:lpstr>
      <vt:lpstr>Twitter</vt:lpstr>
      <vt:lpstr>PowerPoint Presentation</vt:lpstr>
      <vt:lpstr>instagram</vt:lpstr>
      <vt:lpstr>PowerPoint Presentation</vt:lpstr>
      <vt:lpstr>Lisahinchliffe.com</vt:lpstr>
      <vt:lpstr>Blogs</vt:lpstr>
      <vt:lpstr>One account or two?</vt:lpstr>
      <vt:lpstr>PowerPoint Presentation</vt:lpstr>
      <vt:lpstr>Caveats</vt:lpstr>
      <vt:lpstr>In summary</vt:lpstr>
      <vt:lpstr>Going Forward</vt:lpstr>
      <vt:lpstr>Questions or comments?</vt:lpstr>
    </vt:vector>
  </TitlesOfParts>
  <Company>University of Illinois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Online Professional Identity</dc:title>
  <dc:creator>Burnette, Peg (Margaret)</dc:creator>
  <cp:lastModifiedBy>Chambers, Margaret</cp:lastModifiedBy>
  <cp:revision>202</cp:revision>
  <cp:lastPrinted>2019-11-20T20:34:27Z</cp:lastPrinted>
  <dcterms:created xsi:type="dcterms:W3CDTF">2018-09-19T17:55:51Z</dcterms:created>
  <dcterms:modified xsi:type="dcterms:W3CDTF">2019-11-20T20:40:42Z</dcterms:modified>
</cp:coreProperties>
</file>